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7" r:id="rId6"/>
    <p:sldMasterId id="2147493630" r:id="rId7"/>
    <p:sldMasterId id="2147493639" r:id="rId8"/>
    <p:sldMasterId id="2147493660" r:id="rId9"/>
  </p:sldMasterIdLst>
  <p:notesMasterIdLst>
    <p:notesMasterId r:id="rId87"/>
  </p:notesMasterIdLst>
  <p:handoutMasterIdLst>
    <p:handoutMasterId r:id="rId88"/>
  </p:handoutMasterIdLst>
  <p:sldIdLst>
    <p:sldId id="959" r:id="rId10"/>
    <p:sldId id="1055" r:id="rId11"/>
    <p:sldId id="824" r:id="rId12"/>
    <p:sldId id="826" r:id="rId13"/>
    <p:sldId id="827" r:id="rId14"/>
    <p:sldId id="994" r:id="rId15"/>
    <p:sldId id="995" r:id="rId16"/>
    <p:sldId id="2142532322" r:id="rId17"/>
    <p:sldId id="2142532321" r:id="rId18"/>
    <p:sldId id="1089" r:id="rId19"/>
    <p:sldId id="1090" r:id="rId20"/>
    <p:sldId id="1091" r:id="rId21"/>
    <p:sldId id="2142532348" r:id="rId22"/>
    <p:sldId id="2142532326" r:id="rId23"/>
    <p:sldId id="1092" r:id="rId24"/>
    <p:sldId id="2142532310" r:id="rId25"/>
    <p:sldId id="1093" r:id="rId26"/>
    <p:sldId id="1094" r:id="rId27"/>
    <p:sldId id="1095" r:id="rId28"/>
    <p:sldId id="1096" r:id="rId29"/>
    <p:sldId id="2142532334" r:id="rId30"/>
    <p:sldId id="2142532328" r:id="rId31"/>
    <p:sldId id="2142532329" r:id="rId32"/>
    <p:sldId id="2142532330" r:id="rId33"/>
    <p:sldId id="2142532331" r:id="rId34"/>
    <p:sldId id="2142532335" r:id="rId35"/>
    <p:sldId id="2142532336" r:id="rId36"/>
    <p:sldId id="997" r:id="rId37"/>
    <p:sldId id="2142532337" r:id="rId38"/>
    <p:sldId id="364" r:id="rId39"/>
    <p:sldId id="366" r:id="rId40"/>
    <p:sldId id="1044" r:id="rId41"/>
    <p:sldId id="365" r:id="rId42"/>
    <p:sldId id="367" r:id="rId43"/>
    <p:sldId id="404" r:id="rId44"/>
    <p:sldId id="2142532339" r:id="rId45"/>
    <p:sldId id="2142532340" r:id="rId46"/>
    <p:sldId id="347" r:id="rId47"/>
    <p:sldId id="450" r:id="rId48"/>
    <p:sldId id="453" r:id="rId49"/>
    <p:sldId id="454" r:id="rId50"/>
    <p:sldId id="455" r:id="rId51"/>
    <p:sldId id="352" r:id="rId52"/>
    <p:sldId id="457" r:id="rId53"/>
    <p:sldId id="458" r:id="rId54"/>
    <p:sldId id="460" r:id="rId55"/>
    <p:sldId id="2142532318" r:id="rId56"/>
    <p:sldId id="2142532344" r:id="rId57"/>
    <p:sldId id="403" r:id="rId58"/>
    <p:sldId id="361" r:id="rId59"/>
    <p:sldId id="2142532345" r:id="rId60"/>
    <p:sldId id="1101" r:id="rId61"/>
    <p:sldId id="1015" r:id="rId62"/>
    <p:sldId id="1017" r:id="rId63"/>
    <p:sldId id="2142532343" r:id="rId64"/>
    <p:sldId id="2142532332" r:id="rId65"/>
    <p:sldId id="1103" r:id="rId66"/>
    <p:sldId id="402" r:id="rId67"/>
    <p:sldId id="1104" r:id="rId68"/>
    <p:sldId id="1105" r:id="rId69"/>
    <p:sldId id="1106" r:id="rId70"/>
    <p:sldId id="1107" r:id="rId71"/>
    <p:sldId id="377" r:id="rId72"/>
    <p:sldId id="378" r:id="rId73"/>
    <p:sldId id="379" r:id="rId74"/>
    <p:sldId id="1108" r:id="rId75"/>
    <p:sldId id="1109" r:id="rId76"/>
    <p:sldId id="382" r:id="rId77"/>
    <p:sldId id="383" r:id="rId78"/>
    <p:sldId id="1110" r:id="rId79"/>
    <p:sldId id="1111" r:id="rId80"/>
    <p:sldId id="386" r:id="rId81"/>
    <p:sldId id="387" r:id="rId82"/>
    <p:sldId id="2142532316" r:id="rId83"/>
    <p:sldId id="998" r:id="rId84"/>
    <p:sldId id="2142532346" r:id="rId85"/>
    <p:sldId id="2142532347"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552"/>
  </p:normalViewPr>
  <p:slideViewPr>
    <p:cSldViewPr snapToObjects="1">
      <p:cViewPr varScale="1">
        <p:scale>
          <a:sx n="192" d="100"/>
          <a:sy n="192" d="100"/>
        </p:scale>
        <p:origin x="520" y="784"/>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2D252-E4B2-54F7-104C-72D0439A93B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6DC297C-399E-65FF-BBAF-36F0A595186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E5A5A34-54D6-532B-5281-EB63C746B1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19EE5CC-A5C5-4012-5CCA-A04C3B1E89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7749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5BF1-4F93-B709-2DD1-045D17314C8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5663C7-A5DE-F5B6-56DA-6893EF3C49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F927F4-0875-FA28-E64C-702FA67C6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FA91775-52D8-B3BB-2F1C-246F5A27C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39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A0D0-9128-7883-CD60-042A5989B6D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864C3CA-CD49-9CEA-4798-557CF4AE211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BB99390E-57C0-5A06-6294-758A362F01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87D0CA52-111D-5A41-CB54-CA4FCA38AF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17789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1E86-7A10-812A-BDD2-908234497C4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74D9866-E616-45A2-A83D-73B4FD84398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EE61118-0DD8-D424-69D5-08AF4C38DB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9B2063E-01F0-8445-B87C-19C21974AA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335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E9D7-ADCB-F8BB-D949-8BAFA8D962B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F3E66BD-20D5-1972-A829-9B268BF7C4A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45373D9-AC9D-F1D8-0102-683F373157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620E66-6B95-80AE-4C13-29594606F6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550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DAAA-D8F6-9C31-5ECF-66DC137CAE7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C01800F-D0D7-14AB-E096-D0F822854C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62C1F28-418B-C2B1-5B79-28BCF8B91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EEBBF0B-2AEE-93F3-7332-96BAABF513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352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F390-B84A-63B4-A5E2-1473F5A0A72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2C670B2-19BC-59F8-86CF-D80BA058E4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03A890-4A3C-BF6C-6C12-B8083379A4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764FF1-A715-11DD-32DC-38D8C5210D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27904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15D1-E07E-B55A-3328-E18FC281A530}"/>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17968061-21A6-B949-5F58-7E00546A9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A5C13B7B-313E-63FD-B3F6-CFE71D1210BF}"/>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95EDD320-81DF-86FE-DEA1-136538A37AF9}"/>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1185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9E65-3ACA-58E6-7D6D-27827E967AF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EF48423-6ED8-AD95-9CE1-19D8E7A0690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5014C4-3EEB-F3D5-398E-8BA980902A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74129F2-5894-A0A9-97B0-7D476085BE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37927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413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2856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131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639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0226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113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6707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525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2269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317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69977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809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7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046507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47184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055548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93729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28975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88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6541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340067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27042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416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915990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28629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109038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2832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6132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76109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93662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9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55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4 – ER(3), Relational(3), SQL (3)</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3827"/>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74524347"/>
      </p:ext>
    </p:extLst>
  </p:cSld>
  <p:clrMap bg1="lt1" tx1="dk1" bg2="lt2" tx2="dk2" accent1="accent1" accent2="accent2" accent3="accent3" accent4="accent4" accent5="accent5" accent6="accent6" hlink="hlink" folHlink="folHlink"/>
  <p:sldLayoutIdLst>
    <p:sldLayoutId id="2147493631" r:id="rId1"/>
    <p:sldLayoutId id="2147493632" r:id="rId2"/>
    <p:sldLayoutId id="2147493633" r:id="rId3"/>
    <p:sldLayoutId id="2147493634" r:id="rId4"/>
    <p:sldLayoutId id="2147493635" r:id="rId5"/>
    <p:sldLayoutId id="2147493636" r:id="rId6"/>
    <p:sldLayoutId id="2147493637" r:id="rId7"/>
    <p:sldLayoutId id="214749363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612097"/>
      </p:ext>
    </p:extLst>
  </p:cSld>
  <p:clrMap bg1="lt1" tx1="dk1" bg2="lt2" tx2="dk2" accent1="accent1" accent2="accent2" accent3="accent3" accent4="accent4" accent5="accent5" accent6="accent6" hlink="hlink" folHlink="folHlink"/>
  <p:sldLayoutIdLst>
    <p:sldLayoutId id="2147493640" r:id="rId1"/>
    <p:sldLayoutId id="2147493641" r:id="rId2"/>
    <p:sldLayoutId id="2147493642" r:id="rId3"/>
    <p:sldLayoutId id="2147493643" r:id="rId4"/>
    <p:sldLayoutId id="2147493644" r:id="rId5"/>
    <p:sldLayoutId id="2147493645" r:id="rId6"/>
    <p:sldLayoutId id="2147493646" r:id="rId7"/>
    <p:sldLayoutId id="2147493647" r:id="rId8"/>
    <p:sldLayoutId id="2147493648" r:id="rId9"/>
    <p:sldLayoutId id="2147493649" r:id="rId10"/>
    <p:sldLayoutId id="2147493650" r:id="rId11"/>
    <p:sldLayoutId id="214749365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41.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4: ER(3), Relational(3), SQL(3)</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7112-E8D0-CECC-1C95-0892D867D9D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DFE98E-AAF1-7C32-FFB9-B106C91F9B61}"/>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7A053438-2333-4A72-0889-8F2BC1101119}"/>
              </a:ext>
            </a:extLst>
          </p:cNvPr>
          <p:cNvSpPr>
            <a:spLocks noGrp="1"/>
          </p:cNvSpPr>
          <p:nvPr>
            <p:ph type="title"/>
          </p:nvPr>
        </p:nvSpPr>
        <p:spPr/>
        <p:txBody>
          <a:bodyPr/>
          <a:lstStyle/>
          <a:p>
            <a:r>
              <a:rPr lang="en-US" dirty="0"/>
              <a:t>What are all those other Symbols?</a:t>
            </a:r>
          </a:p>
        </p:txBody>
      </p:sp>
      <p:pic>
        <p:nvPicPr>
          <p:cNvPr id="5" name="Picture 4">
            <a:extLst>
              <a:ext uri="{FF2B5EF4-FFF2-40B4-BE49-F238E27FC236}">
                <a16:creationId xmlns:a16="http://schemas.microsoft.com/office/drawing/2014/main" id="{FF4E0417-26B6-EA34-533E-1F65CAF51628}"/>
              </a:ext>
            </a:extLst>
          </p:cNvPr>
          <p:cNvPicPr>
            <a:picLocks noChangeAspect="1"/>
          </p:cNvPicPr>
          <p:nvPr/>
        </p:nvPicPr>
        <p:blipFill>
          <a:blip r:embed="rId2"/>
          <a:stretch>
            <a:fillRect/>
          </a:stretch>
        </p:blipFill>
        <p:spPr>
          <a:xfrm>
            <a:off x="4191000" y="559989"/>
            <a:ext cx="4371193" cy="2629728"/>
          </a:xfrm>
          <a:prstGeom prst="rect">
            <a:avLst/>
          </a:prstGeom>
        </p:spPr>
      </p:pic>
      <p:pic>
        <p:nvPicPr>
          <p:cNvPr id="6" name="Picture 5">
            <a:extLst>
              <a:ext uri="{FF2B5EF4-FFF2-40B4-BE49-F238E27FC236}">
                <a16:creationId xmlns:a16="http://schemas.microsoft.com/office/drawing/2014/main" id="{8617D8C5-26B3-060D-41A7-A6386468877B}"/>
              </a:ext>
            </a:extLst>
          </p:cNvPr>
          <p:cNvPicPr>
            <a:picLocks noChangeAspect="1"/>
          </p:cNvPicPr>
          <p:nvPr/>
        </p:nvPicPr>
        <p:blipFill>
          <a:blip r:embed="rId3"/>
          <a:stretch>
            <a:fillRect/>
          </a:stretch>
        </p:blipFill>
        <p:spPr>
          <a:xfrm>
            <a:off x="3031172" y="3172324"/>
            <a:ext cx="5963741" cy="1427837"/>
          </a:xfrm>
          <a:prstGeom prst="rect">
            <a:avLst/>
          </a:prstGeom>
        </p:spPr>
      </p:pic>
    </p:spTree>
    <p:extLst>
      <p:ext uri="{BB962C8B-B14F-4D97-AF65-F5344CB8AC3E}">
        <p14:creationId xmlns:p14="http://schemas.microsoft.com/office/powerpoint/2010/main" val="1195606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806986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9BE1A-D849-BEE7-CA33-95BEE00FC332}"/>
              </a:ext>
            </a:extLst>
          </p:cNvPr>
          <p:cNvSpPr>
            <a:spLocks noGrp="1"/>
          </p:cNvSpPr>
          <p:nvPr>
            <p:ph idx="1"/>
          </p:nvPr>
        </p:nvSpPr>
        <p:spPr/>
        <p:txBody>
          <a:bodyPr/>
          <a:lstStyle/>
          <a:p>
            <a:r>
              <a:rPr lang="en-US" dirty="0" err="1"/>
              <a:t>prereq</a:t>
            </a:r>
            <a:r>
              <a:rPr lang="en-US" dirty="0"/>
              <a:t> is interesting</a:t>
            </a:r>
          </a:p>
          <a:p>
            <a:pPr lvl="1"/>
            <a:r>
              <a:rPr lang="en-US" dirty="0"/>
              <a:t>All courses with </a:t>
            </a:r>
            <a:r>
              <a:rPr lang="en-US" dirty="0" err="1"/>
              <a:t>prereqs</a:t>
            </a:r>
            <a:r>
              <a:rPr lang="en-US" dirty="0"/>
              <a:t>.</a:t>
            </a:r>
          </a:p>
          <a:p>
            <a:pPr lvl="1"/>
            <a:r>
              <a:rPr lang="en-US" dirty="0"/>
              <a:t>All courses and </a:t>
            </a:r>
            <a:r>
              <a:rPr lang="en-US" dirty="0" err="1"/>
              <a:t>prereqs</a:t>
            </a:r>
            <a:r>
              <a:rPr lang="en-US" dirty="0"/>
              <a:t> even if it does not have a </a:t>
            </a:r>
            <a:r>
              <a:rPr lang="en-US" dirty="0" err="1"/>
              <a:t>prereq</a:t>
            </a:r>
            <a:r>
              <a:rPr lang="en-US" dirty="0"/>
              <a:t>.</a:t>
            </a:r>
          </a:p>
          <a:p>
            <a:pPr lvl="1"/>
            <a:r>
              <a:rPr lang="en-US" dirty="0"/>
              <a:t>All courses and ones that are </a:t>
            </a:r>
            <a:r>
              <a:rPr lang="en-US" dirty="0" err="1"/>
              <a:t>prereqs</a:t>
            </a:r>
            <a:endParaRPr lang="en-US" dirty="0"/>
          </a:p>
          <a:p>
            <a:pPr lvl="1"/>
            <a:r>
              <a:rPr lang="en-US" dirty="0"/>
              <a:t>Courses that do not have </a:t>
            </a:r>
            <a:r>
              <a:rPr lang="en-US" dirty="0" err="1"/>
              <a:t>prereqs</a:t>
            </a:r>
            <a:endParaRPr lang="en-US" dirty="0"/>
          </a:p>
          <a:p>
            <a:pPr lvl="1"/>
            <a:r>
              <a:rPr lang="en-US" dirty="0"/>
              <a:t>Etc. </a:t>
            </a:r>
          </a:p>
          <a:p>
            <a:r>
              <a:rPr lang="en-US" dirty="0"/>
              <a:t>See notebook with examples.</a:t>
            </a:r>
          </a:p>
        </p:txBody>
      </p:sp>
      <p:sp>
        <p:nvSpPr>
          <p:cNvPr id="3" name="Title 2">
            <a:extLst>
              <a:ext uri="{FF2B5EF4-FFF2-40B4-BE49-F238E27FC236}">
                <a16:creationId xmlns:a16="http://schemas.microsoft.com/office/drawing/2014/main" id="{200B5A3D-6C33-23FC-2778-6951DE1A1B87}"/>
              </a:ext>
            </a:extLst>
          </p:cNvPr>
          <p:cNvSpPr>
            <a:spLocks noGrp="1"/>
          </p:cNvSpPr>
          <p:nvPr>
            <p:ph type="title"/>
          </p:nvPr>
        </p:nvSpPr>
        <p:spPr/>
        <p:txBody>
          <a:bodyPr/>
          <a:lstStyle/>
          <a:p>
            <a:r>
              <a:rPr lang="en-US" dirty="0"/>
              <a:t>Do Some Joins</a:t>
            </a:r>
          </a:p>
        </p:txBody>
      </p:sp>
    </p:spTree>
    <p:extLst>
      <p:ext uri="{BB962C8B-B14F-4D97-AF65-F5344CB8AC3E}">
        <p14:creationId xmlns:p14="http://schemas.microsoft.com/office/powerpoint/2010/main" val="44944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Tree>
    <p:extLst>
      <p:ext uri="{BB962C8B-B14F-4D97-AF65-F5344CB8AC3E}">
        <p14:creationId xmlns:p14="http://schemas.microsoft.com/office/powerpoint/2010/main" val="231280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12221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8350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109F9-AC13-CE6D-D5B9-256788C15D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39977B-C6F9-4176-6422-72F49524BF7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936DB963-CDCC-558C-C3B6-41A72E9B819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3B87AE00-C98E-AD21-1D56-2B0456346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a:extLst>
              <a:ext uri="{FF2B5EF4-FFF2-40B4-BE49-F238E27FC236}">
                <a16:creationId xmlns:a16="http://schemas.microsoft.com/office/drawing/2014/main" id="{AEC9284D-C680-A308-1FA0-0154379D2CAC}"/>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1DDCB19-2759-601A-5C82-1A25245F0242}"/>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
        <p:nvSpPr>
          <p:cNvPr id="4" name="TextBox 9">
            <a:extLst>
              <a:ext uri="{FF2B5EF4-FFF2-40B4-BE49-F238E27FC236}">
                <a16:creationId xmlns:a16="http://schemas.microsoft.com/office/drawing/2014/main" id="{2C3D1FFA-DF3E-CE2B-7248-497C505A3E74}"/>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4: ER(3), Relational(3), SQL(3)</a:t>
            </a:r>
            <a:endParaRPr lang="en-US" altLang="en-US" sz="3200" i="1" dirty="0"/>
          </a:p>
        </p:txBody>
      </p:sp>
    </p:spTree>
    <p:extLst>
      <p:ext uri="{BB962C8B-B14F-4D97-AF65-F5344CB8AC3E}">
        <p14:creationId xmlns:p14="http://schemas.microsoft.com/office/powerpoint/2010/main" val="141998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a:xfrm>
            <a:off x="86284" y="552450"/>
            <a:ext cx="8839200" cy="4038600"/>
          </a:xfrm>
        </p:spPr>
        <p:txBody>
          <a:bodyPr/>
          <a:lstStyle/>
          <a:p>
            <a:pPr>
              <a:spcBef>
                <a:spcPts val="0"/>
              </a:spcBef>
              <a:spcAft>
                <a:spcPts val="0"/>
              </a:spcAft>
            </a:pPr>
            <a:r>
              <a:rPr lang="en-US" dirty="0"/>
              <a:t>We will do more examples in lectures and HW assignments.</a:t>
            </a:r>
            <a:br>
              <a:rPr lang="en-US" dirty="0"/>
            </a:br>
            <a:endParaRPr lang="en-US" dirty="0"/>
          </a:p>
          <a:p>
            <a:pPr>
              <a:spcBef>
                <a:spcPts val="0"/>
              </a:spcBef>
              <a:spcAft>
                <a:spcPts val="0"/>
              </a:spcAft>
            </a:pPr>
            <a:r>
              <a:rPr lang="en-US" dirty="0"/>
              <a:t>The language </a:t>
            </a:r>
            <a:r>
              <a:rPr lang="en-US" i="1" dirty="0"/>
              <a:t>is interesting but</a:t>
            </a:r>
            <a:r>
              <a:rPr lang="en-US" dirty="0"/>
              <a:t> can be tedious and confusing.</a:t>
            </a:r>
            <a:br>
              <a:rPr lang="en-US" dirty="0"/>
            </a:br>
            <a:endParaRPr lang="en-US" dirty="0"/>
          </a:p>
          <a:p>
            <a:pPr>
              <a:spcBef>
                <a:spcPts val="0"/>
              </a:spcBef>
              <a:spcAft>
                <a:spcPts val="0"/>
              </a:spcAft>
            </a:pPr>
            <a:r>
              <a:rPr lang="en-US" dirty="0"/>
              <a:t>Useful in some advanced scenarios:</a:t>
            </a:r>
          </a:p>
          <a:p>
            <a:pPr lvl="1">
              <a:spcBef>
                <a:spcPts val="0"/>
              </a:spcBef>
              <a:spcAft>
                <a:spcPts val="0"/>
              </a:spcAft>
            </a:pPr>
            <a:r>
              <a:rPr lang="en-US" dirty="0"/>
              <a:t>Designing query languages for new databases and data models.</a:t>
            </a:r>
          </a:p>
          <a:p>
            <a:pPr lvl="1">
              <a:spcBef>
                <a:spcPts val="0"/>
              </a:spcBef>
              <a:spcAft>
                <a:spcPts val="0"/>
              </a:spcAft>
            </a:pPr>
            <a:r>
              <a:rPr lang="en-US" dirty="0"/>
              <a:t>Understanding how DBMS implement query processing and optimization.</a:t>
            </a:r>
            <a:br>
              <a:rPr lang="en-US" dirty="0"/>
            </a:br>
            <a:endParaRPr lang="en-US" dirty="0"/>
          </a:p>
          <a:p>
            <a:pPr>
              <a:spcBef>
                <a:spcPts val="0"/>
              </a:spcBef>
              <a:spcAft>
                <a:spcPts val="0"/>
              </a:spcAft>
            </a:pPr>
            <a:r>
              <a:rPr lang="en-US" dirty="0"/>
              <a:t>Also cover because it does come up in some advanced courses,</a:t>
            </a:r>
            <a:br>
              <a:rPr lang="en-US" dirty="0"/>
            </a:br>
            <a:r>
              <a:rPr lang="en-US" dirty="0"/>
              <a:t>and may come up in job interviews.</a:t>
            </a:r>
            <a:br>
              <a:rPr lang="en-US" dirty="0"/>
            </a:br>
            <a:endParaRPr lang="en-US" dirty="0"/>
          </a:p>
          <a:p>
            <a:pPr>
              <a:spcBef>
                <a:spcPts val="0"/>
              </a:spcBef>
              <a:spcAft>
                <a:spcPts val="0"/>
              </a:spcAft>
            </a:pPr>
            <a:r>
              <a:rPr lang="en-US" dirty="0"/>
              <a:t>You will be able to use a “cheat sheet” on exams. We will focus on “did you know what to do” and not “did you get the syntax completely correct.”</a:t>
            </a:r>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256068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008F-7B35-01F3-B615-3A34FA7B384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3F2B294-2EA7-8898-34F3-26E53FD8094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89CBB14-822C-A9ED-4533-04ED4BD2C0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914AA42-2BA9-1032-3C6F-0C4D8691BCC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9DC5233-47E4-73BF-706B-DE990BD4600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Codd’s 12 Rules</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NULL</a:t>
            </a:r>
          </a:p>
        </p:txBody>
      </p:sp>
      <p:sp>
        <p:nvSpPr>
          <p:cNvPr id="4" name="TextBox 9">
            <a:extLst>
              <a:ext uri="{FF2B5EF4-FFF2-40B4-BE49-F238E27FC236}">
                <a16:creationId xmlns:a16="http://schemas.microsoft.com/office/drawing/2014/main" id="{4CDA4233-C4CE-1A5D-62B7-A873A01D3E2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34798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376366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65514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90350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0634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NULL is an extremely important concept.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find it hard to understand for a while.</a:t>
            </a:r>
          </a:p>
        </p:txBody>
      </p:sp>
      <p:sp>
        <p:nvSpPr>
          <p:cNvPr id="3" name="Rounded Rectangle 2">
            <a:extLst>
              <a:ext uri="{FF2B5EF4-FFF2-40B4-BE49-F238E27FC236}">
                <a16:creationId xmlns:a16="http://schemas.microsoft.com/office/drawing/2014/main" id="{395E8E6D-BC18-5F62-D6D3-9D46C6EBCAA2}"/>
              </a:ext>
            </a:extLst>
          </p:cNvPr>
          <p:cNvSpPr/>
          <p:nvPr/>
        </p:nvSpPr>
        <p:spPr bwMode="auto">
          <a:xfrm>
            <a:off x="5715000" y="3714750"/>
            <a:ext cx="3048000" cy="10668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Note that </a:t>
            </a:r>
            <a:r>
              <a:rPr kumimoji="0" lang="en-US" sz="1600" b="0" i="0" u="none" strike="noStrike" cap="none" normalizeH="0" baseline="0" dirty="0" err="1">
                <a:ln>
                  <a:noFill/>
                </a:ln>
                <a:solidFill>
                  <a:schemeClr val="tx1"/>
                </a:solidFill>
                <a:effectLst/>
                <a:latin typeface="Helvetica" charset="0"/>
              </a:rPr>
              <a:t>RelaX</a:t>
            </a:r>
            <a:r>
              <a:rPr kumimoji="0" lang="en-US" sz="1600" b="0" i="0" u="none" strike="noStrike" cap="none" normalizeH="0" baseline="0" dirty="0">
                <a:ln>
                  <a:noFill/>
                </a:ln>
                <a:solidFill>
                  <a:schemeClr val="tx1"/>
                </a:solidFill>
                <a:effectLst/>
                <a:latin typeface="Helvetica" charset="0"/>
              </a:rPr>
              <a:t> uses “=“ for</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NULL despite the fact that</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SQL does not.</a:t>
            </a:r>
          </a:p>
        </p:txBody>
      </p:sp>
    </p:spTree>
    <p:extLst>
      <p:ext uri="{BB962C8B-B14F-4D97-AF65-F5344CB8AC3E}">
        <p14:creationId xmlns:p14="http://schemas.microsoft.com/office/powerpoint/2010/main" val="1199141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1986947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B76B-61B4-13DE-0D5E-650244101F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F19ECE-D2AC-625B-B90C-A41CC88044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7F6A2E-855C-C045-5CF2-7BD4830CF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2206E9B-D48E-D560-5785-E4827603D83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6DDD66-4972-945C-00C3-42DDE7D30BB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3A4D597C-AC92-179E-EC33-9576927339F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79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9326-CFD7-4F6E-982D-A4445F672B5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386C08F-DA76-B3AD-6082-54D8759FA59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BD99297-2CED-F6C3-6353-0DC09F3E58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D9DDC0B-DDE3-639C-CD2A-CD80DF2342F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821469B-C3C7-C3AD-A604-A4547DD24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JOINs</a:t>
            </a:r>
          </a:p>
        </p:txBody>
      </p:sp>
      <p:sp>
        <p:nvSpPr>
          <p:cNvPr id="4" name="TextBox 9">
            <a:extLst>
              <a:ext uri="{FF2B5EF4-FFF2-40B4-BE49-F238E27FC236}">
                <a16:creationId xmlns:a16="http://schemas.microsoft.com/office/drawing/2014/main" id="{84FD8C7B-788A-F8BA-F175-0C488D4DF7A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918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(3).</a:t>
            </a:r>
            <a:br>
              <a:rPr lang="en-US" sz="2800" dirty="0"/>
            </a:br>
            <a:endParaRPr lang="en-US" sz="2800" dirty="0"/>
          </a:p>
          <a:p>
            <a:pPr>
              <a:spcBef>
                <a:spcPts val="0"/>
              </a:spcBef>
              <a:spcAft>
                <a:spcPts val="100"/>
              </a:spcAft>
            </a:pPr>
            <a:r>
              <a:rPr lang="en-US" sz="2800" dirty="0"/>
              <a:t>Relational model and algebra (3).</a:t>
            </a:r>
            <a:br>
              <a:rPr lang="en-US" sz="2800" dirty="0"/>
            </a:br>
            <a:endParaRPr lang="en-US" sz="2800" dirty="0"/>
          </a:p>
          <a:p>
            <a:pPr>
              <a:spcBef>
                <a:spcPts val="0"/>
              </a:spcBef>
              <a:spcAft>
                <a:spcPts val="100"/>
              </a:spcAft>
            </a:pPr>
            <a:r>
              <a:rPr lang="en-US" sz="2800" dirty="0"/>
              <a:t>SQL (3).</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3E766-29BD-ABFF-E4DF-96743352E86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5FBD84C-851B-6AE9-9477-70C7FC92A4C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E85CC0D-FBD8-2B58-A91E-13276DAEA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317D7FD-EA03-4711-FCE5-53CDFAE0D850}"/>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7CC17B1-6786-0223-F85B-2BA3BE11B7E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Do Some Examples</a:t>
            </a:r>
          </a:p>
          <a:p>
            <a:pPr marL="1257300" marR="0" lvl="2"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JOINs using Classic Models</a:t>
            </a:r>
          </a:p>
          <a:p>
            <a:pPr marL="1257300" marR="0" lvl="2"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000" dirty="0">
                <a:solidFill>
                  <a:prstClr val="black"/>
                </a:solidFill>
                <a:latin typeface="Calibri"/>
                <a:ea typeface="ＭＳ Ｐゴシック" charset="-128"/>
              </a:rPr>
              <a:t>See ./join-and-</a:t>
            </a:r>
            <a:r>
              <a:rPr lang="en-US" sz="2000" dirty="0" err="1">
                <a:solidFill>
                  <a:prstClr val="black"/>
                </a:solidFill>
                <a:latin typeface="Calibri"/>
                <a:ea typeface="ＭＳ Ｐゴシック" charset="-128"/>
              </a:rPr>
              <a:t>aggregate.sql</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73EC4BB-F021-B013-03B8-9923E266AD8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67384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E241-6934-29C8-4B15-5C446056B58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4AB4491-BCC2-5BCA-5A8B-421373E097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5A38CBA-5DCB-35BA-40FB-F5051AF349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6C01047-5B75-5D9B-6FBC-C8F52160D16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95B97D-1776-BEE9-8F90-DBBE9318B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Set Operations</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2F227CB-BF2B-8082-2977-F3E4681054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53316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pPr marL="0" indent="0">
              <a:buNone/>
            </a:pPr>
            <a:endParaRPr lang="en-US" altLang="en-US" sz="1200" dirty="0"/>
          </a:p>
          <a:p>
            <a:pPr marL="0" indent="0">
              <a:buNone/>
            </a:pPr>
            <a:r>
              <a:rPr lang="en-US" altLang="en-US" sz="1200" dirty="0">
                <a:solidFill>
                  <a:srgbClr val="FF0000"/>
                </a:solidFill>
              </a:rPr>
              <a:t>Note:</a:t>
            </a:r>
          </a:p>
          <a:p>
            <a:r>
              <a:rPr lang="en-US" altLang="en-US" sz="1200" dirty="0">
                <a:solidFill>
                  <a:srgbClr val="FF0000"/>
                </a:solidFill>
              </a:rPr>
              <a:t>Show in Relax calculator.</a:t>
            </a:r>
          </a:p>
          <a:p>
            <a:r>
              <a:rPr lang="en-US" altLang="en-US" sz="1200" dirty="0">
                <a:solidFill>
                  <a:srgbClr val="FF0000"/>
                </a:solidFill>
              </a:rPr>
              <a:t>Not all databases support INTERSECT and EXCEPT</a:t>
            </a:r>
          </a:p>
          <a:p>
            <a:r>
              <a:rPr lang="en-US" altLang="en-US" sz="1200" dirty="0">
                <a:solidFill>
                  <a:srgbClr val="FF0000"/>
                </a:solidFill>
              </a:rPr>
              <a:t>We will see how to handle below.</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D7B9-870C-10C4-40AB-E84CE8186C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2984E49-14B8-70B2-72C2-A8B70B1F181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1AB11F3-E0BD-0722-FF68-0226429F65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773377A-F529-E54F-359A-068ED3512FD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47E2451-008A-C761-3B75-AC132782ACC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schemeClr val="tx1"/>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B4AD685E-EF21-24FC-D652-123421DB37F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0376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FE91-F1DE-971B-CB9E-77D54636D7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50ADB0-AA8A-F13B-D451-AF0310DEE4A0}"/>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5C987BA4-0A15-F4A4-E748-F91EA0D33F43}"/>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5177D515-9967-ED71-275E-6EBEE17358B5}"/>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63C0F67-5C87-F3E4-010E-BA34741171BF}"/>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1AE45CDE-4C78-6E5B-5731-005D6FF109C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E6FA6E9-A0A6-BF64-7C29-3C637331618E}"/>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59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2412758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
        <p:nvSpPr>
          <p:cNvPr id="12" name="Content Placeholder 7">
            <a:extLst>
              <a:ext uri="{FF2B5EF4-FFF2-40B4-BE49-F238E27FC236}">
                <a16:creationId xmlns:a16="http://schemas.microsoft.com/office/drawing/2014/main" id="{9BBD3BAF-3DDE-299E-3666-F7007E3A3E8E}"/>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p:txBody>
      </p:sp>
    </p:spTree>
    <p:extLst>
      <p:ext uri="{BB962C8B-B14F-4D97-AF65-F5344CB8AC3E}">
        <p14:creationId xmlns:p14="http://schemas.microsoft.com/office/powerpoint/2010/main" val="3615515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491711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B0C1-D90F-9207-B042-637964815F43}"/>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8854E4C6-7B4E-DF94-3E32-424662DE25D6}"/>
              </a:ext>
            </a:extLst>
          </p:cNvPr>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70597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AE05-4846-B768-F9A7-49953E1BF3D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E22DE0B-16FC-2A3D-552E-9ED94C758F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5BFE271-551C-C027-46E6-E6DF3954A4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51F28DE-29B2-7488-BA76-4575E2E05F7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F4D72AF-AF57-F966-E521-1EA960E89E3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Do Some Examples if not too Tired or Bored</a:t>
            </a:r>
          </a:p>
        </p:txBody>
      </p:sp>
      <p:sp>
        <p:nvSpPr>
          <p:cNvPr id="4" name="TextBox 9">
            <a:extLst>
              <a:ext uri="{FF2B5EF4-FFF2-40B4-BE49-F238E27FC236}">
                <a16:creationId xmlns:a16="http://schemas.microsoft.com/office/drawing/2014/main" id="{928EB1FC-3349-A954-5782-3819B22D62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5586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Random Thoughts on Projects</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57864-2036-7ED4-723B-B578298DACB2}"/>
              </a:ext>
            </a:extLst>
          </p:cNvPr>
          <p:cNvSpPr>
            <a:spLocks noGrp="1"/>
          </p:cNvSpPr>
          <p:nvPr>
            <p:ph idx="1"/>
          </p:nvPr>
        </p:nvSpPr>
        <p:spPr/>
        <p:txBody>
          <a:bodyPr/>
          <a:lstStyle/>
          <a:p>
            <a:r>
              <a:rPr lang="en-US" dirty="0"/>
              <a:t>You will find or generate an interesting dataset.</a:t>
            </a:r>
          </a:p>
          <a:p>
            <a:r>
              <a:rPr lang="en-US" dirty="0"/>
              <a:t>I will provide templates and get started code for the</a:t>
            </a:r>
          </a:p>
          <a:p>
            <a:pPr lvl="1"/>
            <a:r>
              <a:rPr lang="en-US" dirty="0"/>
              <a:t>Full stack project</a:t>
            </a:r>
          </a:p>
          <a:p>
            <a:pPr lvl="1"/>
            <a:r>
              <a:rPr lang="en-US" dirty="0"/>
              <a:t>Data project</a:t>
            </a:r>
          </a:p>
          <a:p>
            <a:r>
              <a:rPr lang="en-US" dirty="0"/>
              <a:t>Over the semester, starting with HW2, you will start to flesh out.</a:t>
            </a:r>
          </a:p>
          <a:p>
            <a:r>
              <a:rPr lang="en-US" dirty="0"/>
              <a:t>A lot of my examples will use IMDB and Game of Thrones, but this data is huge.</a:t>
            </a:r>
          </a:p>
          <a:p>
            <a:r>
              <a:rPr lang="en-US" dirty="0"/>
              <a:t>So, I used </a:t>
            </a:r>
            <a:r>
              <a:rPr lang="en-US" dirty="0" err="1"/>
              <a:t>ChatCPT</a:t>
            </a:r>
            <a:r>
              <a:rPr lang="en-US" dirty="0"/>
              <a:t> to generate some Lord of the Rings Data.</a:t>
            </a:r>
          </a:p>
          <a:p>
            <a:pPr lvl="1"/>
            <a:r>
              <a:rPr lang="en-US" dirty="0"/>
              <a:t>Scroll through ChatGPT history.</a:t>
            </a:r>
          </a:p>
          <a:p>
            <a:pPr lvl="1"/>
            <a:r>
              <a:rPr lang="en-US" dirty="0"/>
              <a:t>Show project-get-</a:t>
            </a:r>
            <a:r>
              <a:rPr lang="en-US" dirty="0" err="1"/>
              <a:t>started.ipynb</a:t>
            </a:r>
            <a:endParaRPr lang="en-US" dirty="0"/>
          </a:p>
          <a:p>
            <a:r>
              <a:rPr lang="en-US" dirty="0"/>
              <a:t>You can do something similar or find some interesting data.</a:t>
            </a:r>
          </a:p>
          <a:p>
            <a:endParaRPr lang="en-US" dirty="0"/>
          </a:p>
        </p:txBody>
      </p:sp>
      <p:sp>
        <p:nvSpPr>
          <p:cNvPr id="3" name="Title 2">
            <a:extLst>
              <a:ext uri="{FF2B5EF4-FFF2-40B4-BE49-F238E27FC236}">
                <a16:creationId xmlns:a16="http://schemas.microsoft.com/office/drawing/2014/main" id="{FED10641-83AD-3D0D-988B-005820F1071A}"/>
              </a:ext>
            </a:extLst>
          </p:cNvPr>
          <p:cNvSpPr>
            <a:spLocks noGrp="1"/>
          </p:cNvSpPr>
          <p:nvPr>
            <p:ph type="title"/>
          </p:nvPr>
        </p:nvSpPr>
        <p:spPr/>
        <p:txBody>
          <a:bodyPr/>
          <a:lstStyle/>
          <a:p>
            <a:r>
              <a:rPr lang="en-US" dirty="0"/>
              <a:t>Approach</a:t>
            </a:r>
          </a:p>
        </p:txBody>
      </p:sp>
    </p:spTree>
    <p:extLst>
      <p:ext uri="{BB962C8B-B14F-4D97-AF65-F5344CB8AC3E}">
        <p14:creationId xmlns:p14="http://schemas.microsoft.com/office/powerpoint/2010/main" val="2085906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Examine and Do Some Examples</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90957</TotalTime>
  <Words>5656</Words>
  <Application>Microsoft Macintosh PowerPoint</Application>
  <PresentationFormat>On-screen Show (16:9)</PresentationFormat>
  <Paragraphs>700</Paragraphs>
  <Slides>77</Slides>
  <Notes>54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77</vt:i4>
      </vt:variant>
    </vt:vector>
  </HeadingPairs>
  <TitlesOfParts>
    <vt:vector size="93" baseType="lpstr">
      <vt:lpstr>Arial</vt:lpstr>
      <vt:lpstr>Calibri</vt:lpstr>
      <vt:lpstr>Cambria Math</vt:lpstr>
      <vt:lpstr>Helvetica</vt:lpstr>
      <vt:lpstr>Monotype Sorts</vt:lpstr>
      <vt:lpstr>Museo For Dell</vt:lpstr>
      <vt:lpstr>Symbol</vt:lpstr>
      <vt:lpstr>Times New Roman</vt:lpstr>
      <vt:lpstr>Webdings</vt:lpstr>
      <vt:lpstr>Wingdings</vt:lpstr>
      <vt:lpstr>Office Theme</vt:lpstr>
      <vt:lpstr>3_db-5-grey</vt:lpstr>
      <vt:lpstr>2_db-5-grey</vt:lpstr>
      <vt:lpstr>2_Office Theme</vt:lpstr>
      <vt:lpstr>4_db-5-grey</vt:lpstr>
      <vt:lpstr>5_db-5-grey</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PowerPoint Presentation</vt:lpstr>
      <vt:lpstr>Equivalent Queries</vt:lpstr>
      <vt:lpstr>Equivalent Queries</vt:lpstr>
      <vt:lpstr>What are all those other Symbols?</vt:lpstr>
      <vt:lpstr>What are all those other Symbols?</vt:lpstr>
      <vt:lpstr>One Way to Think About Joins</vt:lpstr>
      <vt:lpstr>Thinking about JOINs</vt:lpstr>
      <vt:lpstr>Do Some Joins</vt:lpstr>
      <vt:lpstr>Some Examples</vt:lpstr>
      <vt:lpstr>Some Examples</vt:lpstr>
      <vt:lpstr>Some Examples</vt:lpstr>
      <vt:lpstr>Relational Algebra</vt:lpstr>
      <vt:lpstr>PowerPoint Presentation</vt:lpstr>
      <vt:lpstr>Codd’s 12 Rules</vt:lpstr>
      <vt:lpstr>Codd’s 12 Rules</vt:lpstr>
      <vt:lpstr>Codd’s 12 Rules</vt:lpstr>
      <vt:lpstr>NULL and Correct Answers</vt:lpstr>
      <vt:lpstr>Null Values</vt:lpstr>
      <vt:lpstr>Null Values (Cont.)</vt:lpstr>
      <vt:lpstr>PowerPoint Presentation</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One Way to Think About Joins</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PowerPoint Presentation</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PowerPoint Presentation</vt:lpstr>
      <vt:lpstr>Projects</vt:lpstr>
      <vt:lpstr>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2018-11-15T21:01:50Z</cp:lastPrinted>
  <dcterms:created xsi:type="dcterms:W3CDTF">2010-04-12T23:12:02Z</dcterms:created>
  <dcterms:modified xsi:type="dcterms:W3CDTF">2024-10-14T18:13:26Z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